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  <p:sldMasterId id="2147483804" r:id="rId2"/>
  </p:sldMasterIdLst>
  <p:notesMasterIdLst>
    <p:notesMasterId r:id="rId14"/>
  </p:notesMasterIdLst>
  <p:sldIdLst>
    <p:sldId id="293" r:id="rId3"/>
    <p:sldId id="295" r:id="rId4"/>
    <p:sldId id="288" r:id="rId5"/>
    <p:sldId id="292" r:id="rId6"/>
    <p:sldId id="275" r:id="rId7"/>
    <p:sldId id="278" r:id="rId8"/>
    <p:sldId id="279" r:id="rId9"/>
    <p:sldId id="280" r:id="rId10"/>
    <p:sldId id="276" r:id="rId11"/>
    <p:sldId id="27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6437"/>
  </p:normalViewPr>
  <p:slideViewPr>
    <p:cSldViewPr snapToGrid="0">
      <p:cViewPr>
        <p:scale>
          <a:sx n="70" d="100"/>
          <a:sy n="70" d="100"/>
        </p:scale>
        <p:origin x="378" y="-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B3C62-E95B-014F-A672-9AC4A6BAB4B0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C307C-3F22-8443-917F-0D0023CA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4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Breadth of knowledge of ONEC to apply appropriate technology to each community.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307C-3F22-8443-917F-0D0023CA51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5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3582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9198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0618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5257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24173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21164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83123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09377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17826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06045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8484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19534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63153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69573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16794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62080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65706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0812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41768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377000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51749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06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24448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93540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21995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29450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39592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412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8192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8764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9786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321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0514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4500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200"/>
            <a:fld id="{51CF1133-3259-4C45-BABA-5B62D9C6F78D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457200"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200"/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457200"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78654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200"/>
            <a:fld id="{51CF1133-3259-4C45-BABA-5B62D9C6F78D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457200"/>
              <a:t>9/12/2017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200"/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457200"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84577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93843" y="173800"/>
            <a:ext cx="9604311" cy="1198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dirty="0" smtClean="0">
                <a:solidFill>
                  <a:srgbClr val="FF0000"/>
                </a:solidFill>
                <a:latin typeface="Georgia" panose="02040502050405020303" pitchFamily="18" charset="0"/>
              </a:rPr>
              <a:t>ONEC’s Water Treatment System</a:t>
            </a:r>
            <a:endParaRPr lang="en-CA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" y="2320120"/>
            <a:ext cx="10587540" cy="37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20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3840" y="2211257"/>
            <a:ext cx="9604311" cy="4646743"/>
          </a:xfrm>
        </p:spPr>
        <p:txBody>
          <a:bodyPr>
            <a:normAutofit/>
          </a:bodyPr>
          <a:lstStyle/>
          <a:p>
            <a:r>
              <a:rPr lang="en-CA" dirty="0" smtClean="0"/>
              <a:t>Community collaboration </a:t>
            </a:r>
            <a:r>
              <a:rPr lang="en-CA" dirty="0"/>
              <a:t>with reputable design, fabrication and training partners</a:t>
            </a:r>
          </a:p>
          <a:p>
            <a:r>
              <a:rPr lang="en-CA" dirty="0"/>
              <a:t>First Nation capacity building in engineering and fabrication partners</a:t>
            </a:r>
          </a:p>
          <a:p>
            <a:r>
              <a:rPr lang="en-CA" dirty="0" smtClean="0"/>
              <a:t>Training </a:t>
            </a:r>
            <a:r>
              <a:rPr lang="en-CA" dirty="0"/>
              <a:t>partners with years of First Nation training experience.</a:t>
            </a:r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93841" y="376013"/>
            <a:ext cx="9604311" cy="1198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dirty="0" smtClean="0">
                <a:solidFill>
                  <a:srgbClr val="FF0000"/>
                </a:solidFill>
                <a:latin typeface="Georgia" panose="02040502050405020303" pitchFamily="18" charset="0"/>
              </a:rPr>
              <a:t>Community Engagement &amp; Education</a:t>
            </a:r>
            <a:endParaRPr lang="en-CA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21224" y="2392135"/>
            <a:ext cx="5654350" cy="15675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7200" dirty="0" smtClean="0"/>
              <a:t>Thank You</a:t>
            </a:r>
          </a:p>
          <a:p>
            <a:pPr marL="0" indent="0" algn="ctr">
              <a:buNone/>
            </a:pPr>
            <a:r>
              <a:rPr lang="en-CA" sz="7200" dirty="0" smtClean="0"/>
              <a:t>Questions?</a:t>
            </a:r>
            <a:endParaRPr lang="en-CA" sz="72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46244" y="227045"/>
            <a:ext cx="9604311" cy="1198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A" sz="66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93843" y="37322"/>
            <a:ext cx="9604311" cy="1198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dirty="0" smtClean="0">
                <a:solidFill>
                  <a:srgbClr val="FF0000"/>
                </a:solidFill>
                <a:latin typeface="Georgia" panose="02040502050405020303" pitchFamily="18" charset="0"/>
              </a:rPr>
              <a:t>Expandable Designs</a:t>
            </a:r>
            <a:endParaRPr lang="en-CA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42" y="2130006"/>
            <a:ext cx="9599793" cy="301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6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7" y="202315"/>
            <a:ext cx="10412626" cy="64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1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99" y="280764"/>
            <a:ext cx="10488795" cy="637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6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3843" y="2581739"/>
            <a:ext cx="9604311" cy="4646743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Each water treatment plant has a standard layout, but the process is  tailored to each communities source water.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Design is based on multi-season water samples to fully characterize and understand raw water quality.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Treatment </a:t>
            </a:r>
            <a:r>
              <a:rPr lang="en-CA" dirty="0">
                <a:solidFill>
                  <a:schemeClr val="tx1"/>
                </a:solidFill>
              </a:rPr>
              <a:t>of surface and ground water </a:t>
            </a:r>
            <a:r>
              <a:rPr lang="en-CA" dirty="0" smtClean="0">
                <a:solidFill>
                  <a:schemeClr val="tx1"/>
                </a:solidFill>
              </a:rPr>
              <a:t>sources.</a:t>
            </a:r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93843" y="550200"/>
            <a:ext cx="9604311" cy="1198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First Step - Water Characterization</a:t>
            </a:r>
            <a:endParaRPr lang="en-CA" sz="5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98649" y="5686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34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3842" y="1803817"/>
            <a:ext cx="9604311" cy="4646743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93843" y="37322"/>
            <a:ext cx="9604311" cy="1198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Technology Selection</a:t>
            </a:r>
            <a:endParaRPr lang="en-CA" sz="5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98649" y="5686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1415762" y="1804899"/>
            <a:ext cx="9604311" cy="4646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mtClean="0"/>
          </a:p>
          <a:p>
            <a:pPr marL="0" indent="0">
              <a:buFont typeface="Arial" panose="020B0604020202020204" pitchFamily="34" charset="0"/>
              <a:buNone/>
            </a:pPr>
            <a:endParaRPr lang="en-CA" dirty="0" smtClean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599" y="1497924"/>
            <a:ext cx="1071563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49" y="1609049"/>
            <a:ext cx="298132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4" y="2693312"/>
            <a:ext cx="22225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666" y="1221699"/>
            <a:ext cx="2811462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4" y="2485349"/>
            <a:ext cx="21748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364" y="2308267"/>
            <a:ext cx="17399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2" y="3318787"/>
            <a:ext cx="13525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9" y="3318787"/>
            <a:ext cx="23685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1" b="19000"/>
          <a:stretch>
            <a:fillRect/>
          </a:stretch>
        </p:blipFill>
        <p:spPr bwMode="auto">
          <a:xfrm>
            <a:off x="8348139" y="3269933"/>
            <a:ext cx="1905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5" b="22849"/>
          <a:stretch>
            <a:fillRect/>
          </a:stretch>
        </p:blipFill>
        <p:spPr bwMode="auto">
          <a:xfrm>
            <a:off x="1683104" y="4598591"/>
            <a:ext cx="2252663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4" y="4830087"/>
            <a:ext cx="27844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27" y="4344494"/>
            <a:ext cx="20955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699" y="5899203"/>
            <a:ext cx="25463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" t="22917" r="34850" b="14999"/>
          <a:stretch>
            <a:fillRect/>
          </a:stretch>
        </p:blipFill>
        <p:spPr bwMode="auto">
          <a:xfrm>
            <a:off x="8491014" y="5899203"/>
            <a:ext cx="161925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6" name="Picture 2" descr="Image result for corix water products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3" b="23923"/>
          <a:stretch/>
        </p:blipFill>
        <p:spPr bwMode="auto">
          <a:xfrm>
            <a:off x="4658165" y="5784454"/>
            <a:ext cx="2875665" cy="77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3842" y="1803817"/>
            <a:ext cx="9604311" cy="4646743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Schedule (from design to construction to commissioning)</a:t>
            </a:r>
          </a:p>
          <a:p>
            <a:r>
              <a:rPr lang="en-CA" dirty="0">
                <a:solidFill>
                  <a:schemeClr val="tx1"/>
                </a:solidFill>
              </a:rPr>
              <a:t>Design &amp; construction durations less &lt; 6 months</a:t>
            </a:r>
          </a:p>
          <a:p>
            <a:r>
              <a:rPr lang="en-CA" dirty="0">
                <a:solidFill>
                  <a:schemeClr val="tx1"/>
                </a:solidFill>
              </a:rPr>
              <a:t>Small footprint </a:t>
            </a:r>
            <a:r>
              <a:rPr lang="en-CA" dirty="0" smtClean="0">
                <a:solidFill>
                  <a:schemeClr val="tx1"/>
                </a:solidFill>
              </a:rPr>
              <a:t>(4.9m x 18.3m)</a:t>
            </a:r>
            <a:endParaRPr lang="en-CA" dirty="0">
              <a:solidFill>
                <a:schemeClr val="tx1"/>
              </a:solidFill>
            </a:endParaRPr>
          </a:p>
          <a:p>
            <a:r>
              <a:rPr lang="en-CA" dirty="0">
                <a:solidFill>
                  <a:schemeClr val="tx1"/>
                </a:solidFill>
              </a:rPr>
              <a:t>Low power consumption (&lt; 25 kW)</a:t>
            </a:r>
          </a:p>
          <a:p>
            <a:r>
              <a:rPr lang="en-CA" dirty="0">
                <a:solidFill>
                  <a:schemeClr val="tx1"/>
                </a:solidFill>
              </a:rPr>
              <a:t>Adaptable to community distribution, firewater and truck-fill </a:t>
            </a:r>
            <a:r>
              <a:rPr lang="en-CA" dirty="0" smtClean="0">
                <a:solidFill>
                  <a:schemeClr val="tx1"/>
                </a:solidFill>
              </a:rPr>
              <a:t>systems</a:t>
            </a:r>
          </a:p>
          <a:p>
            <a:r>
              <a:rPr lang="en-CA" dirty="0">
                <a:solidFill>
                  <a:schemeClr val="tx1"/>
                </a:solidFill>
              </a:rPr>
              <a:t>Minimal rejected-water stream (&lt; 5%)</a:t>
            </a:r>
          </a:p>
          <a:p>
            <a:r>
              <a:rPr lang="en-CA" dirty="0">
                <a:solidFill>
                  <a:schemeClr val="tx1"/>
                </a:solidFill>
              </a:rPr>
              <a:t>Redundant power backup and solar capability</a:t>
            </a:r>
          </a:p>
          <a:p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93843" y="37322"/>
            <a:ext cx="9604311" cy="1198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Project Execution Highlights</a:t>
            </a:r>
            <a:endParaRPr lang="en-CA" sz="5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98649" y="5686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3842" y="1803817"/>
            <a:ext cx="9604311" cy="4646743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r>
              <a:rPr lang="en-CA" dirty="0" smtClean="0">
                <a:solidFill>
                  <a:schemeClr val="tx1"/>
                </a:solidFill>
              </a:rPr>
              <a:t>Working with AUG Signals of the Safe Water Project for instrumentation.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Hard wired, LTE/4G/3G cellular connection or satellite for live remote monitoring.</a:t>
            </a:r>
          </a:p>
          <a:p>
            <a:endParaRPr lang="en-CA" dirty="0" smtClean="0">
              <a:solidFill>
                <a:schemeClr val="tx1"/>
              </a:solidFill>
            </a:endParaRPr>
          </a:p>
          <a:p>
            <a:endParaRPr lang="en-CA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93843" y="37322"/>
            <a:ext cx="9604311" cy="1198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Remote Monitoring</a:t>
            </a:r>
            <a:endParaRPr lang="en-CA" sz="5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98649" y="5686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6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3842" y="1273603"/>
            <a:ext cx="9604311" cy="4646743"/>
          </a:xfrm>
        </p:spPr>
        <p:txBody>
          <a:bodyPr>
            <a:normAutofit/>
          </a:bodyPr>
          <a:lstStyle/>
          <a:p>
            <a:r>
              <a:rPr lang="en-CA" dirty="0"/>
              <a:t>Pre-Engineered and flexible design criteria</a:t>
            </a:r>
          </a:p>
          <a:p>
            <a:r>
              <a:rPr lang="en-CA" dirty="0"/>
              <a:t>Cost efficient factory-built designs (&gt; 50% TIC reductions)</a:t>
            </a:r>
          </a:p>
          <a:p>
            <a:r>
              <a:rPr lang="en-CA" dirty="0"/>
              <a:t>ISO 9002 Quality Assurance standards</a:t>
            </a:r>
          </a:p>
          <a:p>
            <a:r>
              <a:rPr lang="en-CA" dirty="0"/>
              <a:t>Minimal infrastructure pre-investment, ‘plug &amp; play’ increased capacity as community grows</a:t>
            </a:r>
          </a:p>
          <a:p>
            <a:r>
              <a:rPr lang="en-CA" dirty="0"/>
              <a:t>Movable to adapt to expanding infrastructure needs</a:t>
            </a:r>
          </a:p>
          <a:p>
            <a:r>
              <a:rPr lang="en-CA" dirty="0" smtClean="0"/>
              <a:t>Ease </a:t>
            </a:r>
            <a:r>
              <a:rPr lang="en-CA" dirty="0"/>
              <a:t>of use, requiring simplified operator </a:t>
            </a:r>
            <a:r>
              <a:rPr lang="en-CA" dirty="0" smtClean="0"/>
              <a:t>training</a:t>
            </a:r>
          </a:p>
          <a:p>
            <a:r>
              <a:rPr lang="en-CA" dirty="0" smtClean="0"/>
              <a:t>Reduced schedule from typical project delivery model</a:t>
            </a:r>
          </a:p>
          <a:p>
            <a:r>
              <a:rPr lang="en-CA" dirty="0" smtClean="0"/>
              <a:t>Community trades capacity building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93843" y="37322"/>
            <a:ext cx="9604311" cy="1198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dirty="0" smtClean="0">
                <a:solidFill>
                  <a:srgbClr val="FF0000"/>
                </a:solidFill>
                <a:latin typeface="Georgia" panose="02040502050405020303" pitchFamily="18" charset="0"/>
              </a:rPr>
              <a:t>Advantages</a:t>
            </a:r>
            <a:endParaRPr lang="en-CA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73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8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251</Words>
  <Application>Microsoft Office PowerPoint</Application>
  <PresentationFormat>Custom</PresentationFormat>
  <Paragraphs>36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7_Depth</vt:lpstr>
      <vt:lpstr>8_Depth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“Business makes Sense in Seabird“</dc:title>
  <dc:creator>Trevor Morrison</dc:creator>
  <cp:lastModifiedBy>nicole.inzunza</cp:lastModifiedBy>
  <cp:revision>52</cp:revision>
  <dcterms:created xsi:type="dcterms:W3CDTF">2017-04-11T18:08:19Z</dcterms:created>
  <dcterms:modified xsi:type="dcterms:W3CDTF">2017-09-12T16:36:55Z</dcterms:modified>
</cp:coreProperties>
</file>